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83" r:id="rId20"/>
    <p:sldId id="284" r:id="rId21"/>
    <p:sldId id="273" r:id="rId22"/>
    <p:sldId id="274" r:id="rId23"/>
    <p:sldId id="275"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4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t>8/03/2018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147911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t>8/03/2018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252190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t>8/03/2018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402915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244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1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4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15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134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805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386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9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t>8/03/2018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1542575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221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276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809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664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713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931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933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895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31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70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9A94F-9C6C-434C-A7B0-2D2E3D471E29}" type="datetimeFigureOut">
              <a:rPr lang="ms-MY" smtClean="0"/>
              <a:t>8/03/2018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2298260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235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132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075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01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5779A94F-9C6C-434C-A7B0-2D2E3D471E29}" type="datetimeFigureOut">
              <a:rPr lang="ms-MY" smtClean="0"/>
              <a:t>8/03/2018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344584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5779A94F-9C6C-434C-A7B0-2D2E3D471E29}" type="datetimeFigureOut">
              <a:rPr lang="ms-MY" smtClean="0"/>
              <a:t>8/03/2018</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139833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5779A94F-9C6C-434C-A7B0-2D2E3D471E29}" type="datetimeFigureOut">
              <a:rPr lang="ms-MY" smtClean="0"/>
              <a:t>8/03/2018</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309034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9A94F-9C6C-434C-A7B0-2D2E3D471E29}" type="datetimeFigureOut">
              <a:rPr lang="ms-MY" smtClean="0"/>
              <a:t>8/03/2018</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129783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9A94F-9C6C-434C-A7B0-2D2E3D471E29}" type="datetimeFigureOut">
              <a:rPr lang="ms-MY" smtClean="0"/>
              <a:t>8/03/2018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273252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9A94F-9C6C-434C-A7B0-2D2E3D471E29}" type="datetimeFigureOut">
              <a:rPr lang="ms-MY" smtClean="0"/>
              <a:t>8/03/2018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944FA7A-E357-4EB2-87EB-4D5CC0E1D467}" type="slidenum">
              <a:rPr lang="ms-MY" smtClean="0"/>
              <a:t>‹#›</a:t>
            </a:fld>
            <a:endParaRPr lang="ms-MY"/>
          </a:p>
        </p:txBody>
      </p:sp>
    </p:spTree>
    <p:extLst>
      <p:ext uri="{BB962C8B-B14F-4D97-AF65-F5344CB8AC3E}">
        <p14:creationId xmlns:p14="http://schemas.microsoft.com/office/powerpoint/2010/main" val="334151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9A94F-9C6C-434C-A7B0-2D2E3D471E29}" type="datetimeFigureOut">
              <a:rPr lang="ms-MY" smtClean="0"/>
              <a:t>8/03/2018</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4FA7A-E357-4EB2-87EB-4D5CC0E1D467}" type="slidenum">
              <a:rPr lang="ms-MY" smtClean="0"/>
              <a:t>‹#›</a:t>
            </a:fld>
            <a:endParaRPr lang="ms-MY"/>
          </a:p>
        </p:txBody>
      </p:sp>
    </p:spTree>
    <p:extLst>
      <p:ext uri="{BB962C8B-B14F-4D97-AF65-F5344CB8AC3E}">
        <p14:creationId xmlns:p14="http://schemas.microsoft.com/office/powerpoint/2010/main" val="2149098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586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542DD-ABE1-41CB-8FC4-87DCE0DD6306}" type="datetimeFigureOut">
              <a:rPr lang="en-US" smtClean="0">
                <a:solidFill>
                  <a:prstClr val="black">
                    <a:tint val="75000"/>
                  </a:prstClr>
                </a:solidFill>
              </a:rPr>
              <a:pPr/>
              <a:t>3/8/2018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1B472-9789-4AAA-8517-6AA6DCEC98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020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 y="0"/>
            <a:ext cx="91318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822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514" y="44624"/>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Anfal</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27</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910442"/>
            <a:ext cx="9144000" cy="1446550"/>
          </a:xfrm>
          <a:prstGeom prst="rect">
            <a:avLst/>
          </a:prstGeom>
          <a:solidFill>
            <a:schemeClr val="tx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لَا تَخُونُوا اللَّهَ وَالرَّسُولَ وَتَخُونُوا أَمَانَاتِكُمْ وَأَنتُمْ تَعْلَمُونَ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322713"/>
            <a:ext cx="9144000" cy="19389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“Wahai orang-orang yang beriman, janganlah kamu mengkhianati amanah Allah s.w.t. dan Rasul-Nya, dan janganlah kamu mengkhianati amanah-amanah yang dipertanggungjawabkan </a:t>
            </a:r>
            <a:r>
              <a:rPr lang="ms-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 atas </a:t>
            </a:r>
            <a:r>
              <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kamu, sedang kamu mengetahui”. </a:t>
            </a: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76200"/>
            <a:ext cx="8679107" cy="892552"/>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Kisah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Khalifah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Umar bin Abdul ‘Aziz </a:t>
            </a:r>
          </a:p>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ketika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dilantik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menjadi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khalifah</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63075" y="1447800"/>
            <a:ext cx="3484256" cy="809336"/>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Bersendirian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bersolat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menangis</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81000" y="2330160"/>
            <a:ext cx="3488102" cy="935760"/>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Air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mata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bercucuran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hingga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janggut</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loud Callout 5"/>
          <p:cNvSpPr/>
          <p:nvPr/>
        </p:nvSpPr>
        <p:spPr>
          <a:xfrm>
            <a:off x="4544128" y="2257136"/>
            <a:ext cx="3484256" cy="1705264"/>
          </a:xfrm>
          <a:prstGeom prst="cloudCallout">
            <a:avLst>
              <a:gd name="adj1" fmla="val -68890"/>
              <a:gd name="adj2" fmla="val -47530"/>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smtClean="0">
                <a:solidFill>
                  <a:schemeClr val="tx1"/>
                </a:solidFill>
                <a:latin typeface="Arial" pitchFamily="34" charset="0"/>
                <a:cs typeface="Arial" pitchFamily="34" charset="0"/>
              </a:rPr>
              <a:t>Fikirkan</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tentang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amanah</a:t>
            </a:r>
            <a:r>
              <a:rPr lang="en-US" sz="2000" b="1" dirty="0" smtClean="0">
                <a:solidFill>
                  <a:schemeClr val="tx1"/>
                </a:solidFill>
                <a:latin typeface="Arial" pitchFamily="34" charset="0"/>
                <a:cs typeface="Arial" pitchFamily="34" charset="0"/>
              </a:rPr>
              <a:t> yang </a:t>
            </a:r>
            <a:r>
              <a:rPr lang="en-US" sz="2000" b="1" dirty="0" err="1" smtClean="0">
                <a:solidFill>
                  <a:schemeClr val="tx1"/>
                </a:solidFill>
                <a:latin typeface="Arial" pitchFamily="34" charset="0"/>
                <a:cs typeface="Arial" pitchFamily="34" charset="0"/>
              </a:rPr>
              <a:t>diberi</a:t>
            </a:r>
            <a:endParaRPr lang="en-MY" sz="2000" b="1" dirty="0">
              <a:solidFill>
                <a:schemeClr val="tx1"/>
              </a:solidFill>
              <a:latin typeface="Arial" pitchFamily="34" charset="0"/>
              <a:cs typeface="Arial" pitchFamily="34" charset="0"/>
            </a:endParaRPr>
          </a:p>
        </p:txBody>
      </p:sp>
      <p:sp>
        <p:nvSpPr>
          <p:cNvPr id="7" name="Rounded Rectangle 6"/>
          <p:cNvSpPr/>
          <p:nvPr/>
        </p:nvSpPr>
        <p:spPr>
          <a:xfrm>
            <a:off x="685800" y="4335958"/>
            <a:ext cx="8024192" cy="1021369"/>
          </a:xfrm>
          <a:prstGeom prst="roundRect">
            <a:avLst>
              <a:gd name="adj" fmla="val 6985"/>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i="1" dirty="0" smtClean="0">
                <a:solidFill>
                  <a:schemeClr val="tx1"/>
                </a:solidFill>
              </a:rPr>
              <a:t>“</a:t>
            </a:r>
            <a:r>
              <a:rPr lang="en-US" sz="2400" i="1" dirty="0" err="1" smtClean="0">
                <a:solidFill>
                  <a:schemeClr val="tx1"/>
                </a:solidFill>
              </a:rPr>
              <a:t>nasib</a:t>
            </a:r>
            <a:r>
              <a:rPr lang="en-US" sz="2400" i="1" dirty="0" smtClean="0">
                <a:solidFill>
                  <a:schemeClr val="tx1"/>
                </a:solidFill>
              </a:rPr>
              <a:t> </a:t>
            </a:r>
            <a:r>
              <a:rPr lang="en-US" sz="2400" i="1" dirty="0" err="1">
                <a:solidFill>
                  <a:schemeClr val="tx1"/>
                </a:solidFill>
              </a:rPr>
              <a:t>rakyatku</a:t>
            </a:r>
            <a:r>
              <a:rPr lang="en-US" sz="2400" i="1" dirty="0">
                <a:solidFill>
                  <a:schemeClr val="tx1"/>
                </a:solidFill>
              </a:rPr>
              <a:t> yang fakir, </a:t>
            </a:r>
            <a:r>
              <a:rPr lang="en-US" sz="2400" i="1" dirty="0" err="1">
                <a:solidFill>
                  <a:schemeClr val="tx1"/>
                </a:solidFill>
              </a:rPr>
              <a:t>mereka</a:t>
            </a:r>
            <a:r>
              <a:rPr lang="en-US" sz="2400" i="1" dirty="0">
                <a:solidFill>
                  <a:schemeClr val="tx1"/>
                </a:solidFill>
              </a:rPr>
              <a:t> yang </a:t>
            </a:r>
            <a:r>
              <a:rPr lang="en-US" sz="2400" i="1" dirty="0" err="1">
                <a:solidFill>
                  <a:schemeClr val="tx1"/>
                </a:solidFill>
              </a:rPr>
              <a:t>kelaparan</a:t>
            </a:r>
            <a:r>
              <a:rPr lang="en-US" sz="2400" i="1" dirty="0">
                <a:solidFill>
                  <a:schemeClr val="tx1"/>
                </a:solidFill>
              </a:rPr>
              <a:t>, </a:t>
            </a:r>
            <a:r>
              <a:rPr lang="en-US" sz="2400" i="1" dirty="0" err="1">
                <a:solidFill>
                  <a:schemeClr val="tx1"/>
                </a:solidFill>
              </a:rPr>
              <a:t>mereka</a:t>
            </a:r>
            <a:r>
              <a:rPr lang="en-US" sz="2400" i="1" dirty="0">
                <a:solidFill>
                  <a:schemeClr val="tx1"/>
                </a:solidFill>
              </a:rPr>
              <a:t> yang </a:t>
            </a:r>
            <a:r>
              <a:rPr lang="en-US" sz="2400" i="1" dirty="0" err="1">
                <a:solidFill>
                  <a:schemeClr val="tx1"/>
                </a:solidFill>
              </a:rPr>
              <a:t>sakit</a:t>
            </a:r>
            <a:r>
              <a:rPr lang="en-US" sz="2400" i="1" dirty="0">
                <a:solidFill>
                  <a:schemeClr val="tx1"/>
                </a:solidFill>
              </a:rPr>
              <a:t> </a:t>
            </a:r>
            <a:r>
              <a:rPr lang="en-US" sz="2400" i="1" dirty="0" err="1">
                <a:solidFill>
                  <a:schemeClr val="tx1"/>
                </a:solidFill>
              </a:rPr>
              <a:t>lagi</a:t>
            </a:r>
            <a:r>
              <a:rPr lang="en-US" sz="2400" i="1" dirty="0">
                <a:solidFill>
                  <a:schemeClr val="tx1"/>
                </a:solidFill>
              </a:rPr>
              <a:t> </a:t>
            </a:r>
            <a:r>
              <a:rPr lang="en-US" sz="2400" i="1" dirty="0" err="1">
                <a:solidFill>
                  <a:schemeClr val="tx1"/>
                </a:solidFill>
              </a:rPr>
              <a:t>menderita</a:t>
            </a:r>
            <a:r>
              <a:rPr lang="en-US" sz="2400" i="1" dirty="0">
                <a:solidFill>
                  <a:schemeClr val="tx1"/>
                </a:solidFill>
              </a:rPr>
              <a:t>, orang-orang </a:t>
            </a:r>
            <a:r>
              <a:rPr lang="en-US" sz="2400" i="1" dirty="0" err="1">
                <a:solidFill>
                  <a:schemeClr val="tx1"/>
                </a:solidFill>
              </a:rPr>
              <a:t>kampung</a:t>
            </a:r>
            <a:r>
              <a:rPr lang="en-US" sz="2400" i="1" dirty="0">
                <a:solidFill>
                  <a:schemeClr val="tx1"/>
                </a:solidFill>
              </a:rPr>
              <a:t> yang </a:t>
            </a:r>
            <a:r>
              <a:rPr lang="en-US" sz="2400" i="1" dirty="0" err="1" smtClean="0">
                <a:solidFill>
                  <a:schemeClr val="tx1"/>
                </a:solidFill>
              </a:rPr>
              <a:t>susah</a:t>
            </a:r>
            <a:r>
              <a:rPr lang="en-US" sz="2400" i="1" dirty="0" smtClean="0">
                <a:solidFill>
                  <a:schemeClr val="tx1"/>
                </a:solidFill>
              </a:rPr>
              <a:t>”</a:t>
            </a:r>
            <a:endParaRPr lang="en-US" sz="2400" dirty="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ectangle 1"/>
          <p:cNvSpPr>
            <a:spLocks noChangeArrowheads="1"/>
          </p:cNvSpPr>
          <p:nvPr/>
        </p:nvSpPr>
        <p:spPr bwMode="auto">
          <a:xfrm>
            <a:off x="1115128" y="5569803"/>
            <a:ext cx="7114472" cy="830997"/>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smtClean="0">
                <a:ln w="10160">
                  <a:solidFill>
                    <a:schemeClr val="tx1"/>
                  </a:solidFill>
                  <a:prstDash val="solid"/>
                </a:ln>
                <a:solidFill>
                  <a:srgbClr val="FFFFFF"/>
                </a:solidFill>
                <a:effectLst>
                  <a:outerShdw blurRad="38100" dist="32000" dir="5400000" algn="tl">
                    <a:srgbClr val="000000">
                      <a:alpha val="30000"/>
                    </a:srgbClr>
                  </a:outerShdw>
                </a:effectLst>
                <a:latin typeface="Arial Black" pitchFamily="34" charset="0"/>
                <a:ea typeface="Times New Roman" pitchFamily="18" charset="0"/>
                <a:cs typeface="Arial" pitchFamily="34" charset="0"/>
              </a:rPr>
              <a:t>“Akan dipersoalkan tentang kepimpinan yang telah diamanahkan”</a:t>
            </a:r>
            <a:endParaRPr lang="ms-MY" sz="2400" dirty="0">
              <a:ln w="10160">
                <a:solidFill>
                  <a:schemeClr val="tx1"/>
                </a:solidFill>
                <a:prstDash val="solid"/>
              </a:ln>
              <a:solidFill>
                <a:srgbClr val="FFFFFF"/>
              </a:solidFill>
              <a:effectLst>
                <a:outerShdw blurRad="38100" dist="32000" dir="5400000" algn="tl">
                  <a:srgbClr val="000000">
                    <a:alpha val="30000"/>
                  </a:srgbClr>
                </a:outerShdw>
              </a:effectLst>
              <a:latin typeface="Arial Black" pitchFamily="34" charset="0"/>
              <a:ea typeface="Times New Roman" pitchFamily="18" charset="0"/>
              <a:cs typeface="Arial" pitchFamily="34" charset="0"/>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76200"/>
            <a:ext cx="8839200" cy="1292662"/>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Kisah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Khalifah</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Harun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Rasyid</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menaiki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Bukit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sewaktu</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beliau</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Khalifah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a:t>
            </a:r>
          </a:p>
        </p:txBody>
      </p:sp>
      <p:sp>
        <p:nvSpPr>
          <p:cNvPr id="4" name="Rounded Rectangle 3"/>
          <p:cNvSpPr/>
          <p:nvPr/>
        </p:nvSpPr>
        <p:spPr>
          <a:xfrm>
            <a:off x="302142" y="1828800"/>
            <a:ext cx="3203058" cy="877085"/>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it-IT"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‘Abdullah bin ‘Abd </a:t>
            </a:r>
            <a:r>
              <a:rPr lang="it-IT"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al-Aziz </a:t>
            </a:r>
            <a:r>
              <a:rPr lang="it-IT"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al-‘Umari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810000" y="1597201"/>
            <a:ext cx="4464496" cy="653583"/>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200" b="1" dirty="0" smtClean="0">
                <a:ln w="12700">
                  <a:solidFill>
                    <a:schemeClr val="tx1"/>
                  </a:solidFill>
                </a:ln>
                <a:solidFill>
                  <a:schemeClr val="bg1"/>
                </a:solidFill>
                <a:effectLst>
                  <a:glow rad="101600">
                    <a:schemeClr val="tx1">
                      <a:alpha val="60000"/>
                    </a:schemeClr>
                  </a:glow>
                </a:effectLst>
                <a:latin typeface="Arial" pitchFamily="34" charset="0"/>
                <a:cs typeface="Arial" pitchFamily="34" charset="0"/>
              </a:rPr>
              <a:t>Lihatlah kamu ke arah Ka’bah</a:t>
            </a:r>
            <a:endParaRPr lang="en-US" sz="2200" b="1" dirty="0">
              <a:ln w="12700">
                <a:solidFill>
                  <a:schemeClr val="tx1"/>
                </a:solidFill>
              </a:ln>
              <a:solidFill>
                <a:schemeClr val="bg1"/>
              </a:solidFill>
              <a:effectLst>
                <a:glow rad="101600">
                  <a:schemeClr val="tx1">
                    <a:alpha val="60000"/>
                  </a:schemeClr>
                </a:glow>
              </a:effectLst>
              <a:latin typeface="Arial" pitchFamily="34" charset="0"/>
              <a:cs typeface="Arial" pitchFamily="34" charset="0"/>
            </a:endParaRPr>
          </a:p>
        </p:txBody>
      </p:sp>
      <p:sp>
        <p:nvSpPr>
          <p:cNvPr id="6" name="Rounded Rectangle 5"/>
          <p:cNvSpPr/>
          <p:nvPr/>
        </p:nvSpPr>
        <p:spPr>
          <a:xfrm>
            <a:off x="304800" y="5791200"/>
            <a:ext cx="2942222" cy="769441"/>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b="1" dirty="0" err="1" smtClean="0">
                <a:ln>
                  <a:solidFill>
                    <a:schemeClr val="tx1"/>
                  </a:solidFill>
                </a:ln>
                <a:solidFill>
                  <a:schemeClr val="bg1"/>
                </a:solidFill>
                <a:effectLst>
                  <a:outerShdw blurRad="38100" dist="38100" dir="2700000" algn="tl">
                    <a:srgbClr val="000000">
                      <a:alpha val="43137"/>
                    </a:srgbClr>
                  </a:outerShdw>
                </a:effectLst>
              </a:rPr>
              <a:t>Khalifah</a:t>
            </a:r>
            <a:r>
              <a:rPr lang="en-US" sz="2400" b="1" dirty="0" smtClean="0">
                <a:ln>
                  <a:solidFill>
                    <a:schemeClr val="tx1"/>
                  </a:solidFill>
                </a:ln>
                <a:solidFill>
                  <a:schemeClr val="bg1"/>
                </a:solidFill>
                <a:effectLst>
                  <a:outerShdw blurRad="38100" dist="38100" dir="2700000" algn="tl">
                    <a:srgbClr val="000000">
                      <a:alpha val="43137"/>
                    </a:srgbClr>
                  </a:outerShdw>
                </a:effectLst>
              </a:rPr>
              <a:t> </a:t>
            </a:r>
          </a:p>
          <a:p>
            <a:pPr algn="ctr">
              <a:defRPr/>
            </a:pPr>
            <a:r>
              <a:rPr lang="en-US" sz="2400" b="1" dirty="0" err="1" smtClean="0">
                <a:ln>
                  <a:solidFill>
                    <a:schemeClr val="tx1"/>
                  </a:solidFill>
                </a:ln>
                <a:solidFill>
                  <a:schemeClr val="bg1"/>
                </a:solidFill>
                <a:effectLst>
                  <a:outerShdw blurRad="38100" dist="38100" dir="2700000" algn="tl">
                    <a:srgbClr val="000000">
                      <a:alpha val="43137"/>
                    </a:srgbClr>
                  </a:outerShdw>
                </a:effectLst>
              </a:rPr>
              <a:t>Harun</a:t>
            </a:r>
            <a:r>
              <a:rPr lang="en-US" sz="2400" b="1" dirty="0" smtClean="0">
                <a:ln>
                  <a:solidFill>
                    <a:schemeClr val="tx1"/>
                  </a:solidFill>
                </a:ln>
                <a:solidFill>
                  <a:schemeClr val="bg1"/>
                </a:solidFill>
                <a:effectLst>
                  <a:outerShdw blurRad="38100" dist="38100" dir="2700000" algn="tl">
                    <a:srgbClr val="000000">
                      <a:alpha val="43137"/>
                    </a:srgbClr>
                  </a:outerShdw>
                </a:effectLst>
              </a:rPr>
              <a:t> </a:t>
            </a:r>
            <a:r>
              <a:rPr lang="en-US" sz="2400" b="1" dirty="0">
                <a:ln>
                  <a:solidFill>
                    <a:schemeClr val="tx1"/>
                  </a:solidFill>
                </a:ln>
                <a:solidFill>
                  <a:schemeClr val="bg1"/>
                </a:solidFill>
                <a:effectLst>
                  <a:outerShdw blurRad="38100" dist="38100" dir="2700000" algn="tl">
                    <a:srgbClr val="000000">
                      <a:alpha val="43137"/>
                    </a:srgbClr>
                  </a:outerShdw>
                </a:effectLst>
              </a:rPr>
              <a:t>al-</a:t>
            </a:r>
            <a:r>
              <a:rPr lang="en-US" sz="2400" b="1" dirty="0" err="1">
                <a:ln>
                  <a:solidFill>
                    <a:schemeClr val="tx1"/>
                  </a:solidFill>
                </a:ln>
                <a:solidFill>
                  <a:schemeClr val="bg1"/>
                </a:solidFill>
                <a:effectLst>
                  <a:outerShdw blurRad="38100" dist="38100" dir="2700000" algn="tl">
                    <a:srgbClr val="000000">
                      <a:alpha val="43137"/>
                    </a:srgbClr>
                  </a:outerShdw>
                </a:effectLst>
              </a:rPr>
              <a:t>Rasyid</a:t>
            </a:r>
            <a:r>
              <a:rPr lang="en-US" sz="2400" b="1" dirty="0">
                <a:ln>
                  <a:solidFill>
                    <a:schemeClr val="tx1"/>
                  </a:solidFill>
                </a:ln>
                <a:solidFill>
                  <a:schemeClr val="bg1"/>
                </a:solidFill>
                <a:effectLst>
                  <a:outerShdw blurRad="38100" dist="38100" dir="2700000" algn="tl">
                    <a:srgbClr val="000000">
                      <a:alpha val="43137"/>
                    </a:srgbClr>
                  </a:outerShdw>
                </a:effectLst>
              </a:rPr>
              <a:t> </a:t>
            </a:r>
            <a:endParaRPr lang="en-US" sz="2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3810000" y="2430582"/>
            <a:ext cx="4464496" cy="914140"/>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200" b="1" dirty="0">
                <a:ln w="12700">
                  <a:solidFill>
                    <a:schemeClr val="tx1"/>
                  </a:solidFill>
                </a:ln>
                <a:solidFill>
                  <a:schemeClr val="bg1"/>
                </a:solidFill>
                <a:effectLst>
                  <a:glow rad="101600">
                    <a:schemeClr val="tx1">
                      <a:alpha val="60000"/>
                    </a:schemeClr>
                  </a:glow>
                </a:effectLst>
                <a:latin typeface="Arial" pitchFamily="34" charset="0"/>
                <a:cs typeface="Arial" pitchFamily="34" charset="0"/>
              </a:rPr>
              <a:t>“Berapakah jumlah manusia yang sedang engkau lihat?” </a:t>
            </a:r>
            <a:endParaRPr lang="en-US" sz="2200" b="1" dirty="0">
              <a:ln w="12700">
                <a:solidFill>
                  <a:schemeClr val="tx1"/>
                </a:solidFill>
              </a:ln>
              <a:solidFill>
                <a:schemeClr val="bg1"/>
              </a:solidFill>
              <a:effectLst>
                <a:glow rad="101600">
                  <a:schemeClr val="tx1">
                    <a:alpha val="60000"/>
                  </a:schemeClr>
                </a:glow>
              </a:effectLst>
              <a:latin typeface="Arial" pitchFamily="34" charset="0"/>
              <a:cs typeface="Arial" pitchFamily="34" charset="0"/>
            </a:endParaRPr>
          </a:p>
        </p:txBody>
      </p:sp>
      <p:sp>
        <p:nvSpPr>
          <p:cNvPr id="8" name="Rounded Rectangle 7"/>
          <p:cNvSpPr/>
          <p:nvPr/>
        </p:nvSpPr>
        <p:spPr>
          <a:xfrm>
            <a:off x="427621" y="3505200"/>
            <a:ext cx="8461059" cy="1981200"/>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200" b="1" dirty="0">
                <a:ln w="12700">
                  <a:no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“Ketahuilah engkau bahawa sesungguhnya setiap mereka itu hanya akan disoal pada hari kiamat nanti tentang diri mereka sahaja, tetapi engkau akan disoal tentang dirimu dan juga tentang diri mereka semua, maka berhati-hatilah engkau tentang nasibmu di akhirat nanti.” </a:t>
            </a:r>
            <a:endParaRPr lang="en-US" sz="2200" b="1" dirty="0">
              <a:ln w="12700">
                <a:no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Rectangle 1"/>
          <p:cNvSpPr>
            <a:spLocks noChangeArrowheads="1"/>
          </p:cNvSpPr>
          <p:nvPr/>
        </p:nvSpPr>
        <p:spPr bwMode="auto">
          <a:xfrm>
            <a:off x="3048000" y="5791200"/>
            <a:ext cx="5717232" cy="76944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sv-SE" sz="220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Menangis kerana mengenangkan masa depan nasibnya di akhirat</a:t>
            </a:r>
            <a:endParaRPr lang="ms-MY" sz="2200"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8864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Pemimpin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Diagonal Corner Rectangle 3"/>
          <p:cNvSpPr/>
          <p:nvPr/>
        </p:nvSpPr>
        <p:spPr>
          <a:xfrm>
            <a:off x="593031" y="994793"/>
            <a:ext cx="4283769" cy="914399"/>
          </a:xfrm>
          <a:prstGeom prst="snip2Diag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 dipersoalkan segala kepimpinannya</a:t>
            </a:r>
          </a:p>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28600" y="2137792"/>
            <a:ext cx="5334000" cy="818673"/>
          </a:xfrm>
          <a:prstGeom prst="roundRect">
            <a:avLst>
              <a:gd name="adj" fmla="val 0"/>
            </a:avLst>
          </a:prstGeom>
          <a:solidFill>
            <a:srgbClr val="99CC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Kisah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Saidina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Umar Al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Khattab</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231704" y="3108865"/>
            <a:ext cx="4464496" cy="91414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b="1" dirty="0" smtClean="0">
                <a:ln w="12700">
                  <a:solidFill>
                    <a:schemeClr val="tx1"/>
                  </a:solidFill>
                </a:ln>
                <a:solidFill>
                  <a:schemeClr val="bg1"/>
                </a:solidFill>
                <a:effectLst>
                  <a:glow rad="101600">
                    <a:schemeClr val="tx1">
                      <a:alpha val="60000"/>
                    </a:schemeClr>
                  </a:glow>
                </a:effectLst>
                <a:latin typeface="Arial" pitchFamily="34" charset="0"/>
                <a:cs typeface="Arial" pitchFamily="34" charset="0"/>
              </a:rPr>
              <a:t>Keluar malam untuk lihat keadaan rakyatnya</a:t>
            </a:r>
            <a:endParaRPr lang="en-US" sz="2200" b="1" dirty="0">
              <a:ln w="12700">
                <a:solidFill>
                  <a:schemeClr val="tx1"/>
                </a:solidFill>
              </a:ln>
              <a:solidFill>
                <a:schemeClr val="bg1"/>
              </a:solidFill>
              <a:effectLst>
                <a:glow rad="101600">
                  <a:schemeClr val="tx1">
                    <a:alpha val="60000"/>
                  </a:schemeClr>
                </a:glow>
              </a:effectLst>
              <a:latin typeface="Arial" pitchFamily="34" charset="0"/>
              <a:cs typeface="Arial" pitchFamily="34" charset="0"/>
            </a:endParaRPr>
          </a:p>
        </p:txBody>
      </p:sp>
      <p:sp>
        <p:nvSpPr>
          <p:cNvPr id="7" name="Rounded Rectangle 6"/>
          <p:cNvSpPr/>
          <p:nvPr/>
        </p:nvSpPr>
        <p:spPr>
          <a:xfrm>
            <a:off x="3218839" y="4149415"/>
            <a:ext cx="4464496" cy="91414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b="1" dirty="0" smtClean="0">
                <a:ln w="12700">
                  <a:solidFill>
                    <a:schemeClr val="tx1"/>
                  </a:solidFill>
                </a:ln>
                <a:solidFill>
                  <a:schemeClr val="bg1"/>
                </a:solidFill>
                <a:effectLst>
                  <a:glow rad="101600">
                    <a:schemeClr val="tx1">
                      <a:alpha val="60000"/>
                    </a:schemeClr>
                  </a:glow>
                </a:effectLst>
                <a:latin typeface="Arial" pitchFamily="34" charset="0"/>
                <a:cs typeface="Arial" pitchFamily="34" charset="0"/>
              </a:rPr>
              <a:t>Memikul guni gandum dan memasaknya di rumah rakyat</a:t>
            </a:r>
            <a:endParaRPr lang="en-US" sz="2200" b="1" dirty="0">
              <a:ln w="12700">
                <a:solidFill>
                  <a:schemeClr val="tx1"/>
                </a:solidFill>
              </a:ln>
              <a:solidFill>
                <a:schemeClr val="bg1"/>
              </a:solidFill>
              <a:effectLst>
                <a:glow rad="101600">
                  <a:schemeClr val="tx1">
                    <a:alpha val="60000"/>
                  </a:schemeClr>
                </a:glow>
              </a:effectLst>
              <a:latin typeface="Arial" pitchFamily="34" charset="0"/>
              <a:cs typeface="Arial" pitchFamily="34" charset="0"/>
            </a:endParaRPr>
          </a:p>
        </p:txBody>
      </p:sp>
      <p:sp>
        <p:nvSpPr>
          <p:cNvPr id="8" name="Cloud Callout 7"/>
          <p:cNvSpPr/>
          <p:nvPr/>
        </p:nvSpPr>
        <p:spPr>
          <a:xfrm>
            <a:off x="228600" y="5185792"/>
            <a:ext cx="8610600" cy="1474181"/>
          </a:xfrm>
          <a:prstGeom prst="cloudCallout">
            <a:avLst>
              <a:gd name="adj1" fmla="val -48245"/>
              <a:gd name="adj2" fmla="val -25101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latin typeface="Arial" pitchFamily="34" charset="0"/>
                <a:cs typeface="Arial" pitchFamily="34" charset="0"/>
              </a:rPr>
              <a:t>"</a:t>
            </a:r>
            <a:r>
              <a:rPr lang="en-US" b="1" dirty="0" err="1">
                <a:solidFill>
                  <a:schemeClr val="tx1"/>
                </a:solidFill>
                <a:latin typeface="Arial" pitchFamily="34" charset="0"/>
                <a:cs typeface="Arial" pitchFamily="34" charset="0"/>
              </a:rPr>
              <a:t>aku</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takut</a:t>
            </a:r>
            <a:r>
              <a:rPr lang="en-US" b="1" dirty="0">
                <a:solidFill>
                  <a:schemeClr val="tx1"/>
                </a:solidFill>
                <a:latin typeface="Arial" pitchFamily="34" charset="0"/>
                <a:cs typeface="Arial" pitchFamily="34" charset="0"/>
              </a:rPr>
              <a:t> di </a:t>
            </a:r>
            <a:r>
              <a:rPr lang="en-US" b="1" dirty="0" err="1">
                <a:solidFill>
                  <a:schemeClr val="tx1"/>
                </a:solidFill>
                <a:latin typeface="Arial" pitchFamily="34" charset="0"/>
                <a:cs typeface="Arial" pitchFamily="34" charset="0"/>
              </a:rPr>
              <a:t>akhirat</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nanti</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aku</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ditanya</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tentang</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seekor</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keldai</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kerana</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aku</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tidak</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menutup</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satu</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lubang</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menyebabkan</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ia</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terjatuh</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ke</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dalam</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lubang</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berkenaan</a:t>
            </a:r>
            <a:r>
              <a:rPr lang="en-US" b="1" dirty="0">
                <a:solidFill>
                  <a:schemeClr val="tx1"/>
                </a:solidFill>
                <a:latin typeface="Arial" pitchFamily="34" charset="0"/>
                <a:cs typeface="Arial" pitchFamily="34" charset="0"/>
              </a:rPr>
              <a:t>."</a:t>
            </a:r>
            <a:endParaRPr lang="en-MY"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188640"/>
            <a:ext cx="8964488" cy="523220"/>
          </a:xfrm>
          <a:prstGeom prst="rect">
            <a:avLst/>
          </a:prstGeom>
        </p:spPr>
        <p:txBody>
          <a:bodyPr wrap="square">
            <a:spAutoFit/>
          </a:bodyP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96888" y="4429699"/>
            <a:ext cx="7795592" cy="1689657"/>
          </a:xfrm>
          <a:prstGeom prst="roundRect">
            <a:avLst>
              <a:gd name="adj" fmla="val 6985"/>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Pilihan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kepimpinan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betul</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membawa</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rahmat</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keberkatan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dipelihara</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kehidupan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dunia</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serta</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akhirat</a:t>
            </a:r>
            <a:endParaRPr lang="en-US"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096888" y="2981836"/>
            <a:ext cx="7795592" cy="1008112"/>
          </a:xfrm>
          <a:prstGeom prst="roundRect">
            <a:avLst>
              <a:gd name="adj" fmla="val 698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Kewajipan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rakyat</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menjalankan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tugas</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memilih</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pemimpin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p:txBody>
      </p:sp>
      <p:sp>
        <p:nvSpPr>
          <p:cNvPr id="9" name="Rounded Rectangle 8"/>
          <p:cNvSpPr/>
          <p:nvPr/>
        </p:nvSpPr>
        <p:spPr>
          <a:xfrm>
            <a:off x="1096888" y="1318756"/>
            <a:ext cx="7795592" cy="1296601"/>
          </a:xfrm>
          <a:prstGeom prst="roundRect">
            <a:avLst>
              <a:gd name="adj" fmla="val 6985"/>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egara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lebih</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makmur</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jika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mempunyai</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ramai</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pemimpin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jujur</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amanah</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berkarisma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berjiwa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rakyat</a:t>
            </a:r>
            <a:endPar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Explosion 1 5"/>
          <p:cNvSpPr/>
          <p:nvPr/>
        </p:nvSpPr>
        <p:spPr>
          <a:xfrm>
            <a:off x="650032" y="1623556"/>
            <a:ext cx="609600" cy="1066800"/>
          </a:xfrm>
          <a:prstGeom prst="irregularSeal1">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1</a:t>
            </a:r>
            <a:endParaRPr lang="en-MY" sz="24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Explosion 1 6"/>
          <p:cNvSpPr/>
          <p:nvPr/>
        </p:nvSpPr>
        <p:spPr>
          <a:xfrm>
            <a:off x="650032" y="2995156"/>
            <a:ext cx="609600" cy="1066800"/>
          </a:xfrm>
          <a:prstGeom prst="irregularSeal1">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2</a:t>
            </a:r>
            <a:endParaRPr lang="en-MY" sz="24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8" name="Explosion 1 7"/>
          <p:cNvSpPr/>
          <p:nvPr/>
        </p:nvSpPr>
        <p:spPr>
          <a:xfrm>
            <a:off x="650032" y="4442956"/>
            <a:ext cx="609600" cy="1066800"/>
          </a:xfrm>
          <a:prstGeom prst="irregularSeal1">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3</a:t>
            </a:r>
            <a:endParaRPr lang="en-MY" sz="2400"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44624"/>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Hajj,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41</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97971" y="1787912"/>
            <a:ext cx="8991600" cy="1446550"/>
          </a:xfrm>
          <a:prstGeom prst="rect">
            <a:avLst/>
          </a:prstGeom>
          <a:solidFill>
            <a:schemeClr val="tx1">
              <a:lumMod val="65000"/>
              <a:lumOff val="35000"/>
              <a:alpha val="18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الَّذِينَ إِن مَّكَّنَّاهُمْ فِي الْأَرْضِ أَقَامُوا الصَّلَاةَ وَآتَوُا الزَّكَاةَ وَأَمَرُوا بِالْمَعْرُوفِ وَنَهَوْا عَنِ الْمُنكَرِ ۗ وَلِلَّهِ عَاقِبَةُ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الْأُمُورِ.</a:t>
            </a:r>
            <a:endParaRPr kumimoji="0" lang="en-US" sz="44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
        <p:nvSpPr>
          <p:cNvPr id="5" name="Rectangle 4"/>
          <p:cNvSpPr/>
          <p:nvPr/>
        </p:nvSpPr>
        <p:spPr>
          <a:xfrm>
            <a:off x="-6927" y="4206615"/>
            <a:ext cx="9144000" cy="1938992"/>
          </a:xfrm>
          <a:prstGeom prst="rect">
            <a:avLst/>
          </a:prstGeom>
          <a:solidFill>
            <a:schemeClr val="bg2">
              <a:lumMod val="75000"/>
              <a:alpha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kekuasaan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memerintah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mengeluarkan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zakat,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menyuruh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melarang</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kejahatan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kemungkaran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kesudahan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 y="1412776"/>
            <a:ext cx="9144032" cy="3477875"/>
          </a:xfrm>
          <a:prstGeom prst="rect">
            <a:avLst/>
          </a:prstGeom>
          <a:solidFill>
            <a:schemeClr val="tx1">
              <a:alpha val="25000"/>
            </a:schemeClr>
          </a:solidFill>
        </p:spPr>
        <p:txBody>
          <a:bodyPr wrap="square">
            <a:spAutoFit/>
          </a:bodyPr>
          <a:lstStyle/>
          <a:p>
            <a:pPr lvl="0" algn="ctr" rtl="1">
              <a:defRPr/>
            </a:pP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a:t>
            </a:r>
            <a:r>
              <a:rPr lang="ar-SA" sz="44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ِلىْ </a:t>
            </a: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a:t>
            </a:r>
            <a:r>
              <a:rPr lang="ar-SA" sz="44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الرَّحِيْمُ</a:t>
            </a: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a:t>
            </a:r>
            <a:endParaRPr lang="en-MY"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42881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3133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288" y="183232"/>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31032"/>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440014"/>
            <a:ext cx="8572528"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a:defRPr/>
            </a:pP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45112"/>
            <a:ext cx="9144000" cy="2015936"/>
          </a:xfrm>
          <a:prstGeom prst="rect">
            <a:avLst/>
          </a:prstGeom>
          <a:solidFill>
            <a:schemeClr val="accent2">
              <a:lumMod val="50000"/>
              <a:alpha val="27000"/>
            </a:schemeClr>
          </a:solidFill>
        </p:spPr>
        <p:txBody>
          <a:bodyPr wrap="square">
            <a:spAutoFit/>
          </a:bodyPr>
          <a:lstStyle/>
          <a:p>
            <a:pPr algn="ctr" rtl="1" fontAlgn="auto">
              <a:spcBef>
                <a:spcPts val="0"/>
              </a:spcBef>
              <a:spcAft>
                <a:spcPts val="0"/>
              </a:spcAft>
              <a:defRPr/>
            </a:pPr>
            <a:r>
              <a:rPr lang="ar-SA" sz="125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399992" y="4646221"/>
            <a:ext cx="8286808" cy="132343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18864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523762"/>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153888"/>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928407"/>
            <a:ext cx="864399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1522274"/>
            <a:ext cx="9029760" cy="1569660"/>
          </a:xfrm>
          <a:prstGeom prst="rect">
            <a:avLst/>
          </a:prstGeom>
          <a:solidFill>
            <a:srgbClr val="002060">
              <a:alpha val="27000"/>
            </a:srgb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3962400"/>
            <a:ext cx="8286808" cy="193899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p:txBody>
      </p:sp>
      <p:sp>
        <p:nvSpPr>
          <p:cNvPr id="5" name="Rectangle 4"/>
          <p:cNvSpPr/>
          <p:nvPr/>
        </p:nvSpPr>
        <p:spPr>
          <a:xfrm>
            <a:off x="107504" y="0"/>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12102213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18333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95966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80881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96226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884114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773512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131551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12032"/>
            <a:ext cx="9144000" cy="1754326"/>
          </a:xfrm>
          <a:prstGeom prst="rect">
            <a:avLst/>
          </a:prstGeom>
          <a:solidFill>
            <a:schemeClr val="accent2">
              <a:lumMod val="50000"/>
              <a:alpha val="14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1663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320490" y="4062551"/>
            <a:ext cx="8643998" cy="224676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706060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695567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3092272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811733"/>
            <a:ext cx="8856984" cy="6001643"/>
          </a:xfrm>
          <a:prstGeom prst="rect">
            <a:avLst/>
          </a:prstGeom>
          <a:solidFill>
            <a:schemeClr val="bg1">
              <a:alpha val="56000"/>
            </a:schemeClr>
          </a:solidFill>
        </p:spPr>
        <p:txBody>
          <a:bodyPr wrap="square">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09</a:t>
            </a:r>
            <a:r>
              <a:rPr lang="en-MY" sz="1600" b="1" dirty="0" smtClean="0">
                <a:solidFill>
                  <a:prstClr val="black"/>
                </a:solidFill>
                <a:effectLst>
                  <a:outerShdw blurRad="38100" dist="38100" dir="2700000" algn="tl">
                    <a:srgbClr val="000000">
                      <a:alpha val="43137"/>
                    </a:srgbClr>
                  </a:outerShdw>
                </a:effectLst>
                <a:cs typeface="Arial" charset="0"/>
              </a:rPr>
              <a:t>/03/2018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KEPIMPINAN ADALAH AMANAH ALLAH.</a:t>
            </a:r>
          </a:p>
          <a:p>
            <a:pPr algn="ctr">
              <a:defRPr/>
            </a:pPr>
            <a:endParaRPr lang="en-MY" sz="1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PEMIMPIN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ADALAH PENANGGUNG AMANAH ALLAH MEMELIHARA ISLAM, MENGURUS DAN MEMBAWA KEBAIKAN KEPADA MEREKA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DI BAWAH PIMPINANNYA. MENCARI DAN MEMILIH PEMIMPIN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BAIK DAN AMANAH ADALAH KEWAJIPAN ORANG RAMAI</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endParaRPr lang="en-MY" sz="1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DI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ANTARA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TANGGUNGJAWAB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PEMIMPIN IALAH MEMBAWA KEBAJIKAN DAN KESEJAHTERAAN RAKYAT SERTA MENGUTAMAKAN KEPENTINGAN MEREKA  SEPERTI MEMAHAMI MASALAH DAN KESUSAHAN MEREKA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BERUSAHA MENYELESAIKAN MASALAH ITU</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endParaRPr lang="en-MY" sz="1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DI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DALAM ISLAM, MENJADI PEMIMPIN BUKANLAH SUATU KESEMPATAN UNTUK KEMEGAHAN ATAU KEKAYAAN. KHALIFAH UMAR SETELAH MENJADI KHALIFAH SERING MEMIKIRKAN NASIB RAKYAT. BAGINDA SERING MENANGISI NASIB RAKYATNYA SERTA BERUSAHA MENCARI JALAN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UNTUK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MENGELUARKAN MEREKA DARIPADA KESUKARAN WALAUPUN TERPAKSA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MERONDA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BERSENDIRIAN DI WAKTU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MALAM.</a:t>
            </a:r>
          </a:p>
          <a:p>
            <a:pPr marL="342900" indent="-342900" algn="just">
              <a:buAutoNum type="arabicPeriod"/>
              <a:defRPr/>
            </a:pPr>
            <a:endParaRPr lang="en-MY" sz="1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PEMIMPIN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PERLU INSAF BAHAWA MEREKA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DI BAWAH PIMPINANNYA MEMPUNYAI BILANGAN TERTENTU DAN SETIAP MEREKA AKAN DITANYA SEJAUH MANA PEMIMPIN MEREKA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MENUAIKAN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AMANAH TERHADAP MEREKA DI HARI HISAB KELAK.</a:t>
            </a:r>
            <a:endParaRPr lang="en-MY"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028327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640" y="1674674"/>
            <a:ext cx="8572560" cy="1569660"/>
          </a:xfrm>
          <a:prstGeom prst="rect">
            <a:avLst/>
          </a:prstGeom>
          <a:solidFill>
            <a:schemeClr val="tx1">
              <a:lumMod val="65000"/>
              <a:lumOff val="35000"/>
              <a:alpha val="11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4003119"/>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75127"/>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8864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79512" y="1947173"/>
            <a:ext cx="88392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فَقَدْ فَازَ الْمُتَّقُوْنَ.</a:t>
            </a:r>
          </a:p>
        </p:txBody>
      </p:sp>
      <p:sp>
        <p:nvSpPr>
          <p:cNvPr id="5" name="TextBox 4"/>
          <p:cNvSpPr txBox="1"/>
          <p:nvPr/>
        </p:nvSpPr>
        <p:spPr>
          <a:xfrm>
            <a:off x="228600" y="4060229"/>
            <a:ext cx="8610600"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5896"/>
            <a:ext cx="9180512" cy="688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611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88640"/>
            <a:ext cx="88392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kemakmuran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691680" y="3872880"/>
            <a:ext cx="6239157" cy="1465312"/>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Semakin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luas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bidang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kepimpinan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Makin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beratlah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a:off x="552128" y="1174884"/>
            <a:ext cx="4781872" cy="24107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Kebijaksanaan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endParaRPr lang="en-MY" sz="2400" dirty="0"/>
          </a:p>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Kehebatan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Pemimpin</a:t>
            </a:r>
            <a:endParaRPr lang="en-MY" sz="2400" dirty="0"/>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8438" y="2132856"/>
            <a:ext cx="8229600" cy="769441"/>
          </a:xfrm>
          <a:prstGeom prst="rect">
            <a:avLst/>
          </a:prstGeom>
          <a:solidFill>
            <a:schemeClr val="tx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كُلُّكُمْ رَاعٍ وَكُلُّكُمْ مَسْئُوْلٌ عَنْ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رَعِيَّتِهِ</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1"/>
          <p:cNvSpPr>
            <a:spLocks noChangeArrowheads="1"/>
          </p:cNvSpPr>
          <p:nvPr/>
        </p:nvSpPr>
        <p:spPr bwMode="auto">
          <a:xfrm>
            <a:off x="467544" y="3645024"/>
            <a:ext cx="8229601" cy="830997"/>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2400" i="1" dirty="0"/>
              <a:t>"</a:t>
            </a:r>
            <a:r>
              <a:rPr lang="en-US" sz="2400" i="1" dirty="0" err="1"/>
              <a:t>Setiap</a:t>
            </a:r>
            <a:r>
              <a:rPr lang="en-US" sz="2400" i="1" dirty="0"/>
              <a:t> </a:t>
            </a:r>
            <a:r>
              <a:rPr lang="en-US" sz="2400" i="1" dirty="0" err="1"/>
              <a:t>kamu</a:t>
            </a:r>
            <a:r>
              <a:rPr lang="en-US" sz="2400" i="1" dirty="0"/>
              <a:t> </a:t>
            </a:r>
            <a:r>
              <a:rPr lang="en-US" sz="2400" i="1" dirty="0" err="1"/>
              <a:t>adalah</a:t>
            </a:r>
            <a:r>
              <a:rPr lang="en-US" sz="2400" i="1" dirty="0"/>
              <a:t> </a:t>
            </a:r>
            <a:r>
              <a:rPr lang="en-US" sz="2400" i="1" dirty="0" err="1"/>
              <a:t>pemimpin</a:t>
            </a:r>
            <a:r>
              <a:rPr lang="en-US" sz="2400" i="1" dirty="0"/>
              <a:t> </a:t>
            </a:r>
            <a:r>
              <a:rPr lang="en-US" sz="2400" i="1" dirty="0" err="1"/>
              <a:t>dan</a:t>
            </a:r>
            <a:r>
              <a:rPr lang="en-US" sz="2400" i="1" dirty="0"/>
              <a:t> </a:t>
            </a:r>
            <a:r>
              <a:rPr lang="en-US" sz="2400" i="1" dirty="0" err="1"/>
              <a:t>bertanggungjawab</a:t>
            </a:r>
            <a:r>
              <a:rPr lang="en-US" sz="2400" i="1" dirty="0"/>
              <a:t> </a:t>
            </a:r>
            <a:r>
              <a:rPr lang="en-US" sz="2400" i="1" dirty="0" err="1"/>
              <a:t>atas</a:t>
            </a:r>
            <a:r>
              <a:rPr lang="en-US" sz="2400" i="1" dirty="0"/>
              <a:t> </a:t>
            </a:r>
            <a:r>
              <a:rPr lang="en-US" sz="2400" i="1" dirty="0" err="1"/>
              <a:t>apa</a:t>
            </a:r>
            <a:r>
              <a:rPr lang="en-US" sz="2400" i="1" dirty="0"/>
              <a:t> yang </a:t>
            </a:r>
            <a:r>
              <a:rPr lang="en-US" sz="2400" i="1" dirty="0" err="1"/>
              <a:t>dipimpinnya</a:t>
            </a:r>
            <a:r>
              <a:rPr lang="en-US" sz="2400" i="1" dirty="0"/>
              <a:t>. </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468762" y="188640"/>
            <a:ext cx="3932038" cy="553998"/>
          </a:xfrm>
          <a:prstGeom prst="rect">
            <a:avLst/>
          </a:prstGeom>
        </p:spPr>
        <p:txBody>
          <a:bodyPr wrap="none">
            <a:spAutoFit/>
          </a:bodyPr>
          <a:lstStyle/>
          <a:p>
            <a:pPr algn="ctr" fontAlgn="auto">
              <a:spcBef>
                <a:spcPts val="0"/>
              </a:spcBef>
              <a:spcAft>
                <a:spcPts val="0"/>
              </a:spcAft>
              <a:defRPr/>
            </a:pP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38780"/>
            <a:ext cx="88392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memilih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melantik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823956" y="1143000"/>
            <a:ext cx="5791200" cy="1295400"/>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 </a:t>
            </a: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 dan kesejahteraan kepada setiap orang yang </a:t>
            </a:r>
            <a:r>
              <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dipimpin</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823956" y="2521957"/>
            <a:ext cx="5791200" cy="602440"/>
          </a:xfrm>
          <a:prstGeom prst="roundRect">
            <a:avLst>
              <a:gd name="adj" fmla="val 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Mengutamakan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kepentingan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rakyat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rot="16200000">
            <a:off x="-882470" y="3015090"/>
            <a:ext cx="5234159" cy="1354300"/>
          </a:xfrm>
          <a:prstGeom prst="roundRect">
            <a:avLst>
              <a:gd name="adj" fmla="val 8442"/>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lvl="0" algn="ctr">
              <a:defRPr/>
            </a:pPr>
            <a:r>
              <a:rPr lang="sv-SE"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Pilih pemimpin yang baik </a:t>
            </a:r>
          </a:p>
          <a:p>
            <a:pPr lvl="0" algn="ctr">
              <a:defRPr/>
            </a:pPr>
            <a:r>
              <a:rPr lang="sv-SE"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amanah</a:t>
            </a:r>
            <a:endPar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ounded Rectangle 6"/>
          <p:cNvSpPr/>
          <p:nvPr/>
        </p:nvSpPr>
        <p:spPr>
          <a:xfrm>
            <a:off x="2835300" y="3200400"/>
            <a:ext cx="5807264" cy="990600"/>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Meringankan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beban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masalah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rakyat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2835300" y="4313312"/>
            <a:ext cx="5803367" cy="792088"/>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mengutamakan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Islam</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ight Arrow 8"/>
          <p:cNvSpPr/>
          <p:nvPr/>
        </p:nvSpPr>
        <p:spPr>
          <a:xfrm>
            <a:off x="2483768" y="1277144"/>
            <a:ext cx="492588" cy="639688"/>
          </a:xfrm>
          <a:prstGeom prst="rightArrow">
            <a:avLst/>
          </a:prstGeom>
          <a:solidFill>
            <a:schemeClr val="bg1"/>
          </a:solidFill>
          <a:ln w="19050">
            <a:solidFill>
              <a:schemeClr val="tx1"/>
            </a:solidFill>
          </a:ln>
          <a:effectLst>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MY"/>
          </a:p>
        </p:txBody>
      </p:sp>
      <p:sp>
        <p:nvSpPr>
          <p:cNvPr id="10" name="Rounded Rectangle 9"/>
          <p:cNvSpPr/>
          <p:nvPr/>
        </p:nvSpPr>
        <p:spPr>
          <a:xfrm>
            <a:off x="2823956" y="5257800"/>
            <a:ext cx="5818608" cy="1110709"/>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 menambahbaikan pengurusan hal ehwal kehidupan dunia</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Right Arrow 10"/>
          <p:cNvSpPr/>
          <p:nvPr/>
        </p:nvSpPr>
        <p:spPr>
          <a:xfrm>
            <a:off x="2483768" y="2497216"/>
            <a:ext cx="465427" cy="639688"/>
          </a:xfrm>
          <a:prstGeom prst="rightArrow">
            <a:avLst/>
          </a:prstGeom>
          <a:solidFill>
            <a:schemeClr val="bg1"/>
          </a:solidFill>
          <a:ln w="19050">
            <a:solidFill>
              <a:schemeClr val="tx1"/>
            </a:solidFill>
          </a:ln>
          <a:effectLst>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MY"/>
          </a:p>
        </p:txBody>
      </p:sp>
      <p:sp>
        <p:nvSpPr>
          <p:cNvPr id="12" name="Right Arrow 11"/>
          <p:cNvSpPr/>
          <p:nvPr/>
        </p:nvSpPr>
        <p:spPr>
          <a:xfrm>
            <a:off x="2483768" y="3369625"/>
            <a:ext cx="492588" cy="639688"/>
          </a:xfrm>
          <a:prstGeom prst="rightArrow">
            <a:avLst/>
          </a:prstGeom>
          <a:solidFill>
            <a:schemeClr val="bg1"/>
          </a:solidFill>
          <a:ln w="19050">
            <a:solidFill>
              <a:schemeClr val="tx1"/>
            </a:solidFill>
          </a:ln>
          <a:effectLst>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MY"/>
          </a:p>
        </p:txBody>
      </p:sp>
      <p:sp>
        <p:nvSpPr>
          <p:cNvPr id="13" name="Right Arrow 12"/>
          <p:cNvSpPr/>
          <p:nvPr/>
        </p:nvSpPr>
        <p:spPr>
          <a:xfrm>
            <a:off x="2483768" y="4365104"/>
            <a:ext cx="465427" cy="639688"/>
          </a:xfrm>
          <a:prstGeom prst="rightArrow">
            <a:avLst/>
          </a:prstGeom>
          <a:solidFill>
            <a:schemeClr val="bg1"/>
          </a:solidFill>
          <a:ln w="19050">
            <a:solidFill>
              <a:schemeClr val="tx1"/>
            </a:solidFill>
          </a:ln>
          <a:effectLst>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MY"/>
          </a:p>
        </p:txBody>
      </p:sp>
      <p:sp>
        <p:nvSpPr>
          <p:cNvPr id="14" name="Right Arrow 13"/>
          <p:cNvSpPr/>
          <p:nvPr/>
        </p:nvSpPr>
        <p:spPr>
          <a:xfrm>
            <a:off x="2483768" y="5453608"/>
            <a:ext cx="492588" cy="639688"/>
          </a:xfrm>
          <a:prstGeom prst="rightArrow">
            <a:avLst/>
          </a:prstGeom>
          <a:solidFill>
            <a:schemeClr val="bg1"/>
          </a:solidFill>
          <a:ln w="19050">
            <a:solidFill>
              <a:schemeClr val="tx1"/>
            </a:solidFill>
          </a:ln>
          <a:effectLst>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289555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1349</Words>
  <Application>Microsoft Office PowerPoint</Application>
  <PresentationFormat>On-screen Show (4:3)</PresentationFormat>
  <Paragraphs>135</Paragraphs>
  <Slides>33</Slides>
  <Notes>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USER</cp:lastModifiedBy>
  <cp:revision>10</cp:revision>
  <dcterms:created xsi:type="dcterms:W3CDTF">2018-03-04T02:35:29Z</dcterms:created>
  <dcterms:modified xsi:type="dcterms:W3CDTF">2018-03-08T07:41:31Z</dcterms:modified>
</cp:coreProperties>
</file>